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0"/>
  </p:notesMasterIdLst>
  <p:sldIdLst>
    <p:sldId id="348" r:id="rId6"/>
    <p:sldId id="299" r:id="rId7"/>
    <p:sldId id="259" r:id="rId8"/>
    <p:sldId id="298" r:id="rId9"/>
    <p:sldId id="368" r:id="rId10"/>
    <p:sldId id="359" r:id="rId11"/>
    <p:sldId id="263" r:id="rId12"/>
    <p:sldId id="362" r:id="rId13"/>
    <p:sldId id="357" r:id="rId14"/>
    <p:sldId id="279" r:id="rId15"/>
    <p:sldId id="302" r:id="rId16"/>
    <p:sldId id="361" r:id="rId17"/>
    <p:sldId id="303" r:id="rId18"/>
    <p:sldId id="261" r:id="rId19"/>
    <p:sldId id="363" r:id="rId20"/>
    <p:sldId id="364" r:id="rId21"/>
    <p:sldId id="365" r:id="rId22"/>
    <p:sldId id="271" r:id="rId23"/>
    <p:sldId id="366" r:id="rId24"/>
    <p:sldId id="278" r:id="rId25"/>
    <p:sldId id="342" r:id="rId26"/>
    <p:sldId id="367" r:id="rId27"/>
    <p:sldId id="266" r:id="rId28"/>
    <p:sldId id="35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0B6FE-F7D0-4A17-8C4D-819DE473E160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73D47-A3F2-433E-B060-1D68755B53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49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73D47-A3F2-433E-B060-1D68755B53C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63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73D47-A3F2-433E-B060-1D68755B53C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87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73D47-A3F2-433E-B060-1D68755B53C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71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A73D47-A3F2-433E-B060-1D68755B53C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6E7-1E5C-4AD6-90DC-AC515A2B9AA2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FFE-A827-4127-824A-E512C2473567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DAD2A-75DD-4DC3-A235-F61CEE089859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A165-1E2E-4C1B-918A-8BD028BBAEF6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46855-2EED-4DBA-8C4B-1BA74B07951F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ED54A-570D-4663-926F-647352604D85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71B7-EFE7-4195-AD0F-F6F593E65634}" type="datetime1">
              <a:rPr lang="en-US" smtClean="0"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E031D-5608-464E-BC3D-D62E4155CFB5}" type="datetime1">
              <a:rPr lang="en-US" smtClean="0"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62C13-E2FA-4391-ACD2-E1F41A551F68}" type="datetime1">
              <a:rPr lang="en-US" smtClean="0"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2662-2B21-47FE-876A-3719EAD53CD2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B05F-B4C3-4715-A6FA-A680FEF19E5A}" type="datetime1">
              <a:rPr lang="en-US" smtClean="0"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6B56F-3D3C-4390-8AD9-FF0DAF54CFC5}" type="datetime1">
              <a:rPr lang="en-US" smtClean="0"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DBDEF-C9A7-4ABC-9E1A-F63D2C20D5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3581400"/>
          </a:xfrm>
        </p:spPr>
        <p:txBody>
          <a:bodyPr>
            <a:normAutofit/>
          </a:bodyPr>
          <a:lstStyle/>
          <a:p>
            <a:r>
              <a:rPr lang="fa-IR" dirty="0">
                <a:cs typeface="B Yagut" panose="00000400000000000000" pitchFamily="2" charset="-78"/>
              </a:rPr>
              <a:t>آشنایی با مراقبت های مادر بلافاصله بعد </a:t>
            </a:r>
            <a:r>
              <a:rPr lang="fa-IR" dirty="0" smtClean="0">
                <a:cs typeface="B Yagut" panose="00000400000000000000" pitchFamily="2" charset="-78"/>
              </a:rPr>
              <a:t/>
            </a:r>
            <a:br>
              <a:rPr lang="fa-IR" dirty="0" smtClean="0">
                <a:cs typeface="B Yagut" panose="00000400000000000000" pitchFamily="2" charset="-78"/>
              </a:rPr>
            </a:br>
            <a:r>
              <a:rPr lang="fa-IR" dirty="0" smtClean="0">
                <a:cs typeface="B Yagut" panose="00000400000000000000" pitchFamily="2" charset="-78"/>
              </a:rPr>
              <a:t>از </a:t>
            </a:r>
            <a:r>
              <a:rPr lang="fa-IR" dirty="0">
                <a:cs typeface="B Yagut" panose="00000400000000000000" pitchFamily="2" charset="-78"/>
              </a:rPr>
              <a:t>زایمان و معاینه جفت </a:t>
            </a:r>
            <a:r>
              <a:rPr lang="fa-IR" dirty="0" smtClean="0">
                <a:cs typeface="B Yagut" panose="00000400000000000000" pitchFamily="2" charset="-78"/>
              </a:rPr>
              <a:t/>
            </a:r>
            <a:br>
              <a:rPr lang="fa-IR" dirty="0" smtClean="0">
                <a:cs typeface="B Yagut" panose="00000400000000000000" pitchFamily="2" charset="-78"/>
              </a:rPr>
            </a:br>
            <a:r>
              <a:rPr lang="fa-IR" dirty="0" smtClean="0">
                <a:cs typeface="B Yagut" panose="00000400000000000000" pitchFamily="2" charset="-78"/>
              </a:rPr>
              <a:t>( </a:t>
            </a:r>
            <a:r>
              <a:rPr lang="fa-IR" sz="2800" dirty="0" smtClean="0">
                <a:cs typeface="B Yagut" panose="00000400000000000000" pitchFamily="2" charset="-78"/>
              </a:rPr>
              <a:t>قسمت اول : مراقبت مادر در مرحله سوم و چهارم زایمان  </a:t>
            </a:r>
            <a:r>
              <a:rPr lang="fa-IR" dirty="0" smtClean="0">
                <a:cs typeface="B Yagut" panose="00000400000000000000" pitchFamily="2" charset="-78"/>
              </a:rPr>
              <a:t>) 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6"/>
    </mc:Choice>
    <mc:Fallback xmlns="">
      <p:transition spd="slow" advTm="18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dirty="0" smtClean="0">
                <a:cs typeface="B Yagut" pitchFamily="2" charset="-78"/>
              </a:rPr>
              <a:t>احتباس جفت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514600"/>
            <a:ext cx="8534400" cy="361156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باقی ماندن کامل جفت یا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تکه ای از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آن در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رحم را احتباس جفت می گویند.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با </a:t>
            </a:r>
            <a:r>
              <a:rPr lang="fa-IR" sz="2500" dirty="0">
                <a:cs typeface="B Yagut" pitchFamily="2" charset="-78"/>
              </a:rPr>
              <a:t>کنده شدن بند ناف از جفت نیز احتمال احتباس جفت زیاد می باشد که خطرناک و کشنده </a:t>
            </a:r>
            <a:r>
              <a:rPr lang="fa-IR" sz="2500" dirty="0" smtClean="0">
                <a:cs typeface="B Yagut" pitchFamily="2" charset="-78"/>
              </a:rPr>
              <a:t>است.</a:t>
            </a:r>
            <a:endParaRPr lang="fa-IR" sz="2500" dirty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endParaRPr lang="fa-IR" sz="25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itchFamily="2" charset="-78"/>
              </a:rPr>
              <a:t>درصورتی که بیش از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یک ساعت از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زمان زایمان گذشته باشد وجفت خارج نشده باشد</a:t>
            </a:r>
            <a:r>
              <a:rPr lang="en-US" sz="2500" dirty="0" smtClean="0">
                <a:cs typeface="B Yagut" pitchFamily="2" charset="-78"/>
              </a:rPr>
              <a:t> </a:t>
            </a:r>
            <a:r>
              <a:rPr lang="fa-IR" sz="2500" dirty="0" smtClean="0">
                <a:cs typeface="B Yagut" pitchFamily="2" charset="-78"/>
              </a:rPr>
              <a:t>ارجاع فوری به مراکز درمانی لازم و ضروری است. </a:t>
            </a:r>
            <a:endParaRPr lang="en-US" sz="25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6450"/>
    </mc:Choice>
    <mc:Fallback xmlns="">
      <p:transition spd="slow" advTm="9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fa-IR" dirty="0" smtClean="0">
                <a:cs typeface="B Yagut" pitchFamily="2" charset="-78"/>
              </a:rPr>
              <a:t>شل بودن رحم</a:t>
            </a:r>
            <a:endParaRPr lang="fa-IR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399"/>
            <a:ext cx="8686800" cy="4554583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3300" dirty="0" smtClean="0">
                <a:cs typeface="B Yagut" pitchFamily="2" charset="-78"/>
              </a:rPr>
              <a:t> د</a:t>
            </a:r>
            <a:r>
              <a:rPr lang="fa-IR" sz="2700" dirty="0" smtClean="0">
                <a:cs typeface="B Yagut" pitchFamily="2" charset="-78"/>
              </a:rPr>
              <a:t>ر </a:t>
            </a:r>
            <a:r>
              <a:rPr lang="fa-IR" sz="2700" dirty="0">
                <a:cs typeface="B Yagut" pitchFamily="2" charset="-78"/>
              </a:rPr>
              <a:t>صورت شل شدن رحم اقدامات زیر صورت </a:t>
            </a:r>
            <a:r>
              <a:rPr lang="fa-IR" sz="2700" dirty="0" smtClean="0">
                <a:cs typeface="B Yagut" pitchFamily="2" charset="-78"/>
              </a:rPr>
              <a:t>گیرد:</a:t>
            </a:r>
          </a:p>
          <a:p>
            <a:pPr algn="r" rtl="1">
              <a:buFont typeface="Wingdings" pitchFamily="2" charset="2"/>
              <a:buChar char="q"/>
            </a:pP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تزریق 20 واحد اکسی </a:t>
            </a:r>
            <a:r>
              <a:rPr lang="fa-IR" sz="2700" dirty="0">
                <a:cs typeface="B Yagut" pitchFamily="2" charset="-78"/>
              </a:rPr>
              <a:t>توسین عضلانی </a:t>
            </a:r>
            <a:r>
              <a:rPr lang="fa-IR" sz="2700" dirty="0" smtClean="0">
                <a:cs typeface="B Yagut" pitchFamily="2" charset="-78"/>
              </a:rPr>
              <a:t>در </a:t>
            </a:r>
            <a:r>
              <a:rPr lang="fa-IR" sz="2700" dirty="0">
                <a:cs typeface="B Yagut" pitchFamily="2" charset="-78"/>
              </a:rPr>
              <a:t>عضله باسن </a:t>
            </a: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خالی کردن مثانه </a:t>
            </a:r>
            <a:r>
              <a:rPr lang="fa-IR" sz="2700" dirty="0">
                <a:cs typeface="B Yagut" pitchFamily="2" charset="-78"/>
              </a:rPr>
              <a:t>با سوند </a:t>
            </a: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گذاردن </a:t>
            </a:r>
            <a:r>
              <a:rPr lang="fa-IR" sz="2700" dirty="0">
                <a:cs typeface="B Yagut" pitchFamily="2" charset="-78"/>
              </a:rPr>
              <a:t>کیسه یخ روی شکم مادر </a:t>
            </a:r>
            <a:endParaRPr lang="fa-IR" sz="2700" dirty="0" smtClean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itchFamily="2" charset="-78"/>
              </a:rPr>
              <a:t>ماساژ </a:t>
            </a:r>
            <a:r>
              <a:rPr lang="fa-IR" sz="2700" dirty="0">
                <a:cs typeface="B Yagut" pitchFamily="2" charset="-78"/>
              </a:rPr>
              <a:t>خارجی رحم برای کنترل </a:t>
            </a:r>
            <a:r>
              <a:rPr lang="fa-IR" sz="2700" dirty="0" smtClean="0">
                <a:cs typeface="B Yagut" pitchFamily="2" charset="-78"/>
              </a:rPr>
              <a:t>خونریزی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44"/>
    </mc:Choice>
    <mc:Fallback xmlns="">
      <p:transition spd="slow" advTm="6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ماساژ خارجی رحم برای کنترل خونریزی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Yagut" panose="00000400000000000000" pitchFamily="2" charset="-78"/>
              </a:rPr>
              <a:t>یک </a:t>
            </a:r>
            <a:r>
              <a:rPr lang="fa-IR" sz="2400" dirty="0">
                <a:cs typeface="B Yagut" panose="00000400000000000000" pitchFamily="2" charset="-78"/>
              </a:rPr>
              <a:t>دست در بالای سمفیز پوبیس برای نگه داشتن قسمت تحتانی رحم قرار می‌گیرد و دست دیگر به آرامی ناحیه قله رحم را ماساژ می‌دهد.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Yagut" panose="00000400000000000000" pitchFamily="2" charset="-78"/>
              </a:rPr>
              <a:t>حمایت </a:t>
            </a:r>
            <a:r>
              <a:rPr lang="fa-IR" sz="2400" dirty="0">
                <a:cs typeface="B Yagut" panose="00000400000000000000" pitchFamily="2" charset="-78"/>
              </a:rPr>
              <a:t>کامل قسمت تحتانی با انجام ماساژ به آرامی و ملایمت ضروری است، زیرا بعد از زایمان، رباط‌ها شل است و مقاومت کمی دارد</a:t>
            </a:r>
            <a:r>
              <a:rPr lang="fa-IR" sz="24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Yagut" panose="00000400000000000000" pitchFamily="2" charset="-78"/>
              </a:rPr>
              <a:t> </a:t>
            </a:r>
            <a:r>
              <a:rPr lang="fa-IR" sz="2400" dirty="0">
                <a:cs typeface="B Yagut" panose="00000400000000000000" pitchFamily="2" charset="-78"/>
              </a:rPr>
              <a:t>ماساژ شدید موجب افتادگی کامل و یا بخشی از رحم خواهد شد. </a:t>
            </a:r>
            <a:endParaRPr lang="fa-IR" sz="24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400" dirty="0" smtClean="0">
                <a:cs typeface="B Yagut" panose="00000400000000000000" pitchFamily="2" charset="-78"/>
              </a:rPr>
              <a:t>این </a:t>
            </a:r>
            <a:r>
              <a:rPr lang="fa-IR" sz="2400" dirty="0">
                <a:cs typeface="B Yagut" panose="00000400000000000000" pitchFamily="2" charset="-78"/>
              </a:rPr>
              <a:t>ماساژ فقط در زمانی انجام می‌شود که قله رحم سفت نیست، زیرا تحریک بیش از حد رحم می‌تواند موجب خسته شدن و شل شدن رحم شود. </a:t>
            </a:r>
            <a:endParaRPr lang="en-US" sz="2400" dirty="0">
              <a:cs typeface="B Yagut" panose="00000400000000000000" pitchFamily="2" charset="-78"/>
            </a:endParaRPr>
          </a:p>
          <a:p>
            <a:pPr algn="r" rtl="1"/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48200"/>
            <a:ext cx="3429000" cy="22098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33"/>
    </mc:Choice>
    <mc:Fallback xmlns="">
      <p:transition spd="slow" advTm="8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وارونگی رحم</a:t>
            </a:r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54102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بیرون آمدن رحم از واژن پس از تولد نوزاد ( قبل یا بعد از خروج جفت </a:t>
            </a:r>
            <a:r>
              <a:rPr lang="fa-IR" sz="2500" dirty="0">
                <a:cs typeface="B Yagut" panose="00000400000000000000" pitchFamily="2" charset="-78"/>
              </a:rPr>
              <a:t>)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وارونگی </a:t>
            </a:r>
            <a:r>
              <a:rPr lang="fa-IR" sz="2500" dirty="0">
                <a:cs typeface="B Yagut" panose="00000400000000000000" pitchFamily="2" charset="-78"/>
              </a:rPr>
              <a:t>رحم که به دلیل چسبندگی جفت ایجاد می شود و بدنبال کشش نامناسب بند ناف در زمان زایمان جفت و برگشت رحم از ناحیه </a:t>
            </a:r>
            <a:r>
              <a:rPr lang="fa-IR" sz="2500" dirty="0" smtClean="0">
                <a:cs typeface="B Yagut" panose="00000400000000000000" pitchFamily="2" charset="-78"/>
              </a:rPr>
              <a:t>فوندوس </a:t>
            </a:r>
            <a:r>
              <a:rPr lang="fa-IR" sz="2500" dirty="0">
                <a:cs typeface="B Yagut" panose="00000400000000000000" pitchFamily="2" charset="-78"/>
              </a:rPr>
              <a:t>به واژن صورت می </a:t>
            </a:r>
            <a:r>
              <a:rPr lang="fa-IR" sz="2500" dirty="0" smtClean="0">
                <a:cs typeface="B Yagut" panose="00000400000000000000" pitchFamily="2" charset="-78"/>
              </a:rPr>
              <a:t>گیرد بسیار </a:t>
            </a:r>
            <a:r>
              <a:rPr lang="fa-IR" sz="2500" dirty="0">
                <a:cs typeface="B Yagut" panose="00000400000000000000" pitchFamily="2" charset="-78"/>
              </a:rPr>
              <a:t>نادر است اما در صورت بروز بدنبال خونریزی ایجاد شده </a:t>
            </a:r>
            <a:r>
              <a:rPr lang="fa-IR" sz="2500" dirty="0" smtClean="0">
                <a:cs typeface="B Yagut" panose="00000400000000000000" pitchFamily="2" charset="-78"/>
              </a:rPr>
              <a:t>، باعث </a:t>
            </a:r>
            <a:r>
              <a:rPr lang="fa-IR" sz="2500" dirty="0">
                <a:cs typeface="B Yagut" panose="00000400000000000000" pitchFamily="2" charset="-78"/>
              </a:rPr>
              <a:t>مرگ مادر می شود بنابراین در این زمان تا قبل از رساندن مادر به مرکز درمانی مجهز باید با پوشیدن دستکش استریل و شل کردن رحم آن را به داخل واژن و سمت بالا هدایت کرده و مادر اعزام </a:t>
            </a:r>
            <a:r>
              <a:rPr lang="fa-IR" sz="2500" dirty="0" smtClean="0">
                <a:cs typeface="B Yagut" panose="00000400000000000000" pitchFamily="2" charset="-78"/>
              </a:rPr>
              <a:t>شود.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5" t="-3571"/>
          <a:stretch/>
        </p:blipFill>
        <p:spPr>
          <a:xfrm>
            <a:off x="3276600" y="4191000"/>
            <a:ext cx="2667000" cy="2667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61"/>
    </mc:Choice>
    <mc:Fallback xmlns="">
      <p:transition spd="slow" advTm="10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مراقبت از مادر در مرحله چهارم زایمان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1"/>
            <a:ext cx="8229600" cy="3276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Content Placeholder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1835" r="52562" b="10092"/>
          <a:stretch>
            <a:fillRect/>
          </a:stretch>
        </p:blipFill>
        <p:spPr bwMode="auto">
          <a:xfrm rot="16200000">
            <a:off x="2705101" y="-266701"/>
            <a:ext cx="3657599" cy="891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03"/>
    </mc:Choice>
    <mc:Fallback xmlns="">
      <p:transition spd="slow" advTm="11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بررسی حال </a:t>
            </a:r>
            <a:r>
              <a:rPr lang="fa-IR" dirty="0"/>
              <a:t>عمومی مادر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839200" cy="3916363"/>
          </a:xfrm>
        </p:spPr>
        <p:txBody>
          <a:bodyPr/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وضعیت مادر را از نظر سطح هوشیاری و نبود علائم شوک بررسی کنید.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حال </a:t>
            </a:r>
            <a:r>
              <a:rPr lang="fa-IR" sz="2800" dirty="0">
                <a:cs typeface="B Yagut" panose="00000400000000000000" pitchFamily="2" charset="-78"/>
              </a:rPr>
              <a:t>عمومی مادر را در ساعت اول هر 15 دقیقه </a:t>
            </a:r>
            <a:r>
              <a:rPr lang="fa-IR" sz="2800" dirty="0" smtClean="0">
                <a:cs typeface="B Yagut" panose="00000400000000000000" pitchFamily="2" charset="-78"/>
              </a:rPr>
              <a:t>کنترل </a:t>
            </a:r>
            <a:r>
              <a:rPr lang="fa-IR" sz="2800" dirty="0">
                <a:cs typeface="B Yagut" panose="00000400000000000000" pitchFamily="2" charset="-78"/>
              </a:rPr>
              <a:t>کنید. </a:t>
            </a: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08"/>
    </mc:Choice>
    <mc:Fallback xmlns="">
      <p:transition spd="slow" advTm="45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fa-IR" dirty="0">
                <a:cs typeface="B Yagut" panose="00000400000000000000" pitchFamily="2" charset="-78"/>
              </a:rPr>
              <a:t>کنترل علائم حیاتی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09800"/>
            <a:ext cx="8763000" cy="39163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بلافاصله پس از زایمان، فشارخون، تعداد نبض و تعداد تنفس مادر را در ساعت اول، هر 15 دقیقه </a:t>
            </a:r>
            <a:r>
              <a:rPr lang="fa-IR" sz="2800" dirty="0" smtClean="0">
                <a:cs typeface="B Yagut" panose="00000400000000000000" pitchFamily="2" charset="-78"/>
              </a:rPr>
              <a:t>یکبار اندازه گیری کنید .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8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800" dirty="0" smtClean="0">
                <a:cs typeface="B Yagut" panose="00000400000000000000" pitchFamily="2" charset="-78"/>
              </a:rPr>
              <a:t>درجه </a:t>
            </a:r>
            <a:r>
              <a:rPr lang="fa-IR" sz="2800" dirty="0">
                <a:cs typeface="B Yagut" panose="00000400000000000000" pitchFamily="2" charset="-78"/>
              </a:rPr>
              <a:t>حرارت بدن مادر را در 15 دقیقه اول پس از زایمان </a:t>
            </a:r>
            <a:r>
              <a:rPr lang="fa-IR" sz="2800" dirty="0" smtClean="0">
                <a:cs typeface="B Yagut" panose="00000400000000000000" pitchFamily="2" charset="-78"/>
              </a:rPr>
              <a:t>اندازه‌گیری </a:t>
            </a:r>
            <a:r>
              <a:rPr lang="fa-IR" sz="2800" dirty="0">
                <a:cs typeface="B Yagut" panose="00000400000000000000" pitchFamily="2" charset="-78"/>
              </a:rPr>
              <a:t>کنید.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8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9"/>
    </mc:Choice>
    <mc:Fallback xmlns="">
      <p:transition spd="slow" advTm="7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fa-IR" dirty="0">
                <a:cs typeface="B Yagut" panose="00000400000000000000" pitchFamily="2" charset="-78"/>
              </a:rPr>
              <a:t>بررسی وضعیت رحم و میزان خونریزی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197475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رحم را از نظر جمع بودن و میزان خونریزی </a:t>
            </a:r>
            <a:r>
              <a:rPr lang="fa-IR" sz="2500" dirty="0" smtClean="0">
                <a:cs typeface="B Yagut" panose="00000400000000000000" pitchFamily="2" charset="-78"/>
              </a:rPr>
              <a:t>هر 15 دقیقه تا یک ساعت اول بررسی </a:t>
            </a:r>
            <a:r>
              <a:rPr lang="fa-IR" sz="2500" dirty="0">
                <a:cs typeface="B Yagut" panose="00000400000000000000" pitchFamily="2" charset="-78"/>
              </a:rPr>
              <a:t>کنید. </a:t>
            </a:r>
            <a:r>
              <a:rPr lang="fa-IR" sz="2500" dirty="0" smtClean="0">
                <a:cs typeface="B Yagut" panose="00000400000000000000" pitchFamily="2" charset="-78"/>
              </a:rPr>
              <a:t> 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به </a:t>
            </a:r>
            <a:r>
              <a:rPr lang="fa-IR" sz="2500" dirty="0">
                <a:cs typeface="B Yagut" panose="00000400000000000000" pitchFamily="2" charset="-78"/>
              </a:rPr>
              <a:t>طور طبیعی پس از خروج کامل جفت، رحم سفت و جمع شده و زیر ناف قرار می‌گیرد و میزان خونریزی از آن بتدریج کاهش می‌یابد.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نکته</a:t>
            </a:r>
            <a:r>
              <a:rPr lang="fa-IR" sz="2500" dirty="0">
                <a:cs typeface="B Yagut" panose="00000400000000000000" pitchFamily="2" charset="-78"/>
              </a:rPr>
              <a:t>: میزان خونریزی در این مرحله در حد قاعدگی است و بتدریج کاهش می‌یابد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 </a:t>
            </a:r>
            <a:r>
              <a:rPr lang="fa-IR" sz="2500" dirty="0">
                <a:cs typeface="B Yagut" panose="00000400000000000000" pitchFamily="2" charset="-78"/>
              </a:rPr>
              <a:t>در صورتی که خروج خون در حدی است که حتی پس از ماساژ رحم، زیر باسن مادر جمع شده و یا در مدت 10 دقیقه یک نوار بهداشتی با خون خیس شود، علامت خطر است.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3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00"/>
    </mc:Choice>
    <mc:Fallback xmlns="">
      <p:transition spd="slow" advTm="14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294"/>
            <a:ext cx="8229600" cy="1143000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خونریزی پس از زایمان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7422"/>
            <a:ext cx="8877300" cy="4977927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anose="00000400000000000000" pitchFamily="2" charset="-78"/>
              </a:rPr>
              <a:t>یکی از مهمترین و شایع‌ترین عوارض پس از زایمان، خونریزی است.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anose="00000400000000000000" pitchFamily="2" charset="-78"/>
              </a:rPr>
              <a:t>خونریزی پس از زایمان عبارت است از خروج خون از کانال زایمانی به میزان بیش از 500 میلی‌لیتر پس از زایمان،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anose="00000400000000000000" pitchFamily="2" charset="-78"/>
              </a:rPr>
              <a:t>این </a:t>
            </a:r>
            <a:r>
              <a:rPr lang="fa-IR" sz="2700" dirty="0">
                <a:cs typeface="B Yagut" panose="00000400000000000000" pitchFamily="2" charset="-78"/>
              </a:rPr>
              <a:t>عارضه عمدتاً به علت خروج ناکامل جفت (خارج نشدن کامل جفت و یا باقی ماندن تکه‌هایی از جفت و حتی پرده‌ها) ایجاد می‌شود</a:t>
            </a:r>
            <a:r>
              <a:rPr lang="fa-IR" sz="27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anose="00000400000000000000" pitchFamily="2" charset="-78"/>
              </a:rPr>
              <a:t> </a:t>
            </a:r>
            <a:r>
              <a:rPr lang="fa-IR" sz="2700" dirty="0">
                <a:cs typeface="B Yagut" panose="00000400000000000000" pitchFamily="2" charset="-78"/>
              </a:rPr>
              <a:t>در این حالت رحم نمی‌تواند منقبض شود و یا عبارتی شل است.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anose="00000400000000000000" pitchFamily="2" charset="-78"/>
              </a:rPr>
              <a:t>بنابراین </a:t>
            </a:r>
            <a:r>
              <a:rPr lang="fa-IR" sz="2700" dirty="0">
                <a:cs typeface="B Yagut" panose="00000400000000000000" pitchFamily="2" charset="-78"/>
              </a:rPr>
              <a:t>رعایت تمام نکاتی که برای خروج جفت اشاره شد، ضروری است</a:t>
            </a:r>
            <a:r>
              <a:rPr lang="fa-IR" sz="2700" dirty="0" smtClean="0">
                <a:cs typeface="B Yagut" panose="00000400000000000000" pitchFamily="2" charset="-78"/>
              </a:rPr>
              <a:t>.</a:t>
            </a:r>
            <a:r>
              <a:rPr lang="fa-IR" sz="2700" dirty="0">
                <a:cs typeface="B Yagut" panose="00000400000000000000" pitchFamily="2" charset="-78"/>
              </a:rPr>
              <a:t> </a:t>
            </a:r>
            <a:endParaRPr lang="fa-IR" sz="27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700" dirty="0" smtClean="0">
                <a:cs typeface="B Yagut" panose="00000400000000000000" pitchFamily="2" charset="-78"/>
              </a:rPr>
              <a:t>سایر </a:t>
            </a:r>
            <a:r>
              <a:rPr lang="fa-IR" sz="2700" dirty="0">
                <a:cs typeface="B Yagut" panose="00000400000000000000" pitchFamily="2" charset="-78"/>
              </a:rPr>
              <a:t>عللی که می‌تواند منجر به خونریزی پس از زایمان شود، شلی رحمی، پارگی مجرای زایمان و اختلالات انعقادی است.</a:t>
            </a:r>
            <a:endParaRPr lang="en-US" sz="27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en-US" sz="2700" dirty="0">
              <a:cs typeface="B Yagut" panose="00000400000000000000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9"/>
    </mc:Choice>
    <mc:Fallback xmlns="">
      <p:transition spd="slow" advTm="165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Yagut" panose="00000400000000000000" pitchFamily="2" charset="-78"/>
              </a:rPr>
              <a:t>بررسی کانال زایمان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839200" cy="4221163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دستگاه تناسلی – ادراری را از نظر پارگی‌ها بررسی کنید</a:t>
            </a:r>
            <a:r>
              <a:rPr lang="fa-IR" sz="28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sz="2800" dirty="0">
                <a:cs typeface="B Yagut" panose="00000400000000000000" pitchFamily="2" charset="-78"/>
              </a:rPr>
              <a:t>نکته: پرینه را از نظر وجود هماتوم (توده‌ای که از جمع شدن خون به وجود می‌آید) در پایان ساعت اول پس از </a:t>
            </a:r>
            <a:r>
              <a:rPr lang="fa-IR" sz="2800" dirty="0" smtClean="0">
                <a:cs typeface="B Yagut" panose="00000400000000000000" pitchFamily="2" charset="-78"/>
              </a:rPr>
              <a:t>زایمان، </a:t>
            </a:r>
            <a:r>
              <a:rPr lang="fa-IR" sz="2800" dirty="0">
                <a:cs typeface="B Yagut" panose="00000400000000000000" pitchFamily="2" charset="-78"/>
              </a:rPr>
              <a:t>بررسی کنید.</a:t>
            </a:r>
            <a:endParaRPr lang="en-US" sz="28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a-IR" sz="28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89"/>
    </mc:Choice>
    <mc:Fallback xmlns="">
      <p:transition spd="slow" advTm="74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143001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itchFamily="2" charset="-78"/>
              </a:rPr>
              <a:t>مشخصات سند</a:t>
            </a:r>
            <a:endParaRPr lang="fa-IR" sz="44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71600"/>
            <a:ext cx="4514850" cy="5410199"/>
          </a:xfrm>
        </p:spPr>
        <p:txBody>
          <a:bodyPr>
            <a:normAutofit fontScale="92500" lnSpcReduction="10000"/>
          </a:bodyPr>
          <a:lstStyle/>
          <a:p>
            <a:pPr marL="0" indent="0" algn="ctr" rtl="1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مشخصات مدرس</a:t>
            </a:r>
          </a:p>
          <a:p>
            <a:pPr marL="0" indent="0" algn="ctr" rtl="1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fa-IR" dirty="0"/>
          </a:p>
          <a:p>
            <a:pPr algn="r" rtl="1">
              <a:buFont typeface="Wingdings" pitchFamily="2" charset="2"/>
              <a:buChar char="q"/>
            </a:pPr>
            <a:endParaRPr lang="fa-IR" dirty="0" smtClean="0"/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نام ونام خانوادگی مدرس : </a:t>
            </a:r>
            <a:r>
              <a:rPr lang="fa-IR" sz="1900" dirty="0" smtClean="0">
                <a:cs typeface="B Yagut" pitchFamily="2" charset="-78"/>
              </a:rPr>
              <a:t>مریم اسحاق نیا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1900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مدرک تحصیلی : </a:t>
            </a:r>
            <a:r>
              <a:rPr lang="fa-IR" sz="1900" dirty="0" smtClean="0">
                <a:cs typeface="B Yagut" pitchFamily="2" charset="-78"/>
              </a:rPr>
              <a:t>کارشناسی مامایی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1900" dirty="0" smtClean="0">
                <a:cs typeface="B Yagut" pitchFamily="2" charset="-78"/>
              </a:rPr>
              <a:t> 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موقعیت اشتغال سازمانی مدرس : </a:t>
            </a:r>
            <a:r>
              <a:rPr lang="fa-IR" sz="1900" dirty="0" smtClean="0">
                <a:cs typeface="B Yagut" pitchFamily="2" charset="-78"/>
              </a:rPr>
              <a:t>مربی مرکز آموزش بهورزی شهرستان تایباد</a:t>
            </a:r>
            <a:endParaRPr lang="en-US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endParaRPr lang="fa-IR" sz="19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Yagut" pitchFamily="2" charset="-78"/>
              </a:rPr>
              <a:t>دانشگاه علوم پزشکی و خدمات بهداشتی درمانی مشهد</a:t>
            </a:r>
            <a:endParaRPr lang="fa-IR" sz="2400" dirty="0">
              <a:cs typeface="B Yagut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0"/>
            <a:ext cx="4362450" cy="525779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a-IR" sz="3200" b="1" dirty="0" smtClean="0">
                <a:cs typeface="B Yagut" panose="00000400000000000000" pitchFamily="2" charset="-78"/>
              </a:rPr>
              <a:t>مشخصات بسته آموزشی </a:t>
            </a:r>
          </a:p>
          <a:p>
            <a:pPr marL="0" indent="0" algn="r">
              <a:buNone/>
            </a:pPr>
            <a:endParaRPr lang="fa-IR" sz="3200" dirty="0" smtClean="0">
              <a:cs typeface="B Yagut" panose="00000400000000000000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حیطه درس </a:t>
            </a:r>
            <a:r>
              <a:rPr lang="fa-IR" dirty="0" smtClean="0">
                <a:cs typeface="B Yagut" pitchFamily="2" charset="-78"/>
              </a:rPr>
              <a:t>: </a:t>
            </a:r>
            <a:r>
              <a:rPr lang="fa-IR" sz="2100" dirty="0" smtClean="0">
                <a:cs typeface="B Yagut" pitchFamily="2" charset="-78"/>
              </a:rPr>
              <a:t>مراقبت های ادغام یافته سلامت مادران</a:t>
            </a:r>
          </a:p>
          <a:p>
            <a:pPr algn="r" rtl="1">
              <a:buFont typeface="Wingdings" pitchFamily="2" charset="2"/>
              <a:buChar char="q"/>
            </a:pP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>
                <a:cs typeface="B Yagut" pitchFamily="2" charset="-78"/>
              </a:rPr>
              <a:t>تاریخ آخرین بازنگری </a:t>
            </a:r>
            <a:r>
              <a:rPr lang="fa-IR" dirty="0" smtClean="0">
                <a:cs typeface="B Yagut" pitchFamily="2" charset="-78"/>
              </a:rPr>
              <a:t>: </a:t>
            </a:r>
            <a:r>
              <a:rPr lang="fa-IR" sz="2100" dirty="0" smtClean="0">
                <a:cs typeface="B Yagut" pitchFamily="2" charset="-78"/>
              </a:rPr>
              <a:t>تیر 1399</a:t>
            </a:r>
          </a:p>
          <a:p>
            <a:pPr algn="r" rtl="1">
              <a:buFont typeface="Wingdings" pitchFamily="2" charset="2"/>
              <a:buChar char="q"/>
            </a:pPr>
            <a:endParaRPr lang="fa-IR" sz="24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نوبت تهیه : </a:t>
            </a:r>
            <a:r>
              <a:rPr lang="fa-IR" sz="2100" dirty="0" smtClean="0">
                <a:cs typeface="B Yagut" pitchFamily="2" charset="-78"/>
              </a:rPr>
              <a:t>2</a:t>
            </a:r>
          </a:p>
          <a:p>
            <a:pPr algn="r" rtl="1">
              <a:buFont typeface="Wingdings" pitchFamily="2" charset="2"/>
              <a:buChar char="q"/>
            </a:pPr>
            <a:endParaRPr lang="fa-IR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q"/>
            </a:pPr>
            <a:r>
              <a:rPr lang="fa-IR" sz="2600" dirty="0" smtClean="0">
                <a:cs typeface="B Yagut" pitchFamily="2" charset="-78"/>
              </a:rPr>
              <a:t>نام فایل : </a:t>
            </a:r>
            <a:r>
              <a:rPr lang="en-US" sz="1700" dirty="0" smtClean="0">
                <a:cs typeface="B Yagut" pitchFamily="2" charset="-78"/>
              </a:rPr>
              <a:t>MC - </a:t>
            </a:r>
            <a:r>
              <a:rPr lang="en-US" sz="1700" dirty="0" err="1" smtClean="0">
                <a:cs typeface="B Yagut" pitchFamily="2" charset="-78"/>
              </a:rPr>
              <a:t>Ashenayi</a:t>
            </a:r>
            <a:r>
              <a:rPr lang="en-US" sz="1700" dirty="0" smtClean="0">
                <a:cs typeface="B Yagut" pitchFamily="2" charset="-78"/>
              </a:rPr>
              <a:t> - </a:t>
            </a:r>
            <a:r>
              <a:rPr lang="en-US" sz="1700" dirty="0" err="1" smtClean="0">
                <a:cs typeface="B Yagut" pitchFamily="2" charset="-78"/>
              </a:rPr>
              <a:t>ba</a:t>
            </a:r>
            <a:r>
              <a:rPr lang="en-US" sz="1700" dirty="0" smtClean="0">
                <a:cs typeface="B Yagut" pitchFamily="2" charset="-78"/>
              </a:rPr>
              <a:t> </a:t>
            </a:r>
            <a:r>
              <a:rPr lang="en-US" sz="1700" dirty="0" err="1" smtClean="0">
                <a:cs typeface="B Yagut" pitchFamily="2" charset="-78"/>
              </a:rPr>
              <a:t>moraghebathaye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madar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belafasele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badaz</a:t>
            </a:r>
            <a:r>
              <a:rPr lang="en-US" sz="1700" dirty="0" smtClean="0">
                <a:cs typeface="B Yagut" pitchFamily="2" charset="-78"/>
              </a:rPr>
              <a:t> –</a:t>
            </a:r>
            <a:r>
              <a:rPr lang="en-US" sz="1700" dirty="0" err="1" smtClean="0">
                <a:cs typeface="B Yagut" pitchFamily="2" charset="-78"/>
              </a:rPr>
              <a:t>zayeman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va</a:t>
            </a:r>
            <a:r>
              <a:rPr lang="en-US" sz="1700" dirty="0" smtClean="0">
                <a:cs typeface="B Yagut" pitchFamily="2" charset="-78"/>
              </a:rPr>
              <a:t> –</a:t>
            </a:r>
            <a:r>
              <a:rPr lang="en-US" sz="1700" dirty="0" err="1" smtClean="0">
                <a:cs typeface="B Yagut" pitchFamily="2" charset="-78"/>
              </a:rPr>
              <a:t>moayeneye</a:t>
            </a:r>
            <a:r>
              <a:rPr lang="en-US" sz="1700" dirty="0" smtClean="0">
                <a:cs typeface="B Yagut" pitchFamily="2" charset="-78"/>
              </a:rPr>
              <a:t> – </a:t>
            </a:r>
            <a:r>
              <a:rPr lang="en-US" sz="1700" dirty="0" err="1" smtClean="0">
                <a:cs typeface="B Yagut" pitchFamily="2" charset="-78"/>
              </a:rPr>
              <a:t>jooft</a:t>
            </a:r>
            <a:r>
              <a:rPr lang="en-US" sz="1700" dirty="0" smtClean="0">
                <a:cs typeface="B Yagut" pitchFamily="2" charset="-78"/>
              </a:rPr>
              <a:t> – 1 -  edit 2</a:t>
            </a:r>
            <a:endParaRPr lang="fa-IR" sz="1700" dirty="0">
              <a:cs typeface="B Yagut" pitchFamily="2" charset="-78"/>
            </a:endParaRPr>
          </a:p>
        </p:txBody>
      </p:sp>
      <p:pic>
        <p:nvPicPr>
          <p:cNvPr id="1026" name="Picture 2" descr="I:\ \اسکن مدارک اسحاق نیا\مریم - 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0017" y="1752600"/>
            <a:ext cx="1194816" cy="149656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32"/>
    </mc:Choice>
    <mc:Fallback xmlns="">
      <p:transition spd="slow" advTm="1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r>
              <a:rPr lang="fa-IR" dirty="0" smtClean="0">
                <a:cs typeface="B Yagut" pitchFamily="2" charset="-78"/>
              </a:rPr>
              <a:t>خلاصه و نتیجه گیری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876800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در بررسی جفت و پرده ها باید به این نکته توجه داشت که باقی </a:t>
            </a:r>
            <a:r>
              <a:rPr lang="fa-IR" sz="2500" dirty="0">
                <a:cs typeface="B Yagut" panose="00000400000000000000" pitchFamily="2" charset="-78"/>
              </a:rPr>
              <a:t>ماندن تمام یا حتی تکه‌ای از آن در داخل رحم موجب خونریزی شدید و حتی مرگ مادر </a:t>
            </a:r>
            <a:r>
              <a:rPr lang="fa-IR" sz="2500" dirty="0" smtClean="0">
                <a:cs typeface="B Yagut" panose="00000400000000000000" pitchFamily="2" charset="-78"/>
              </a:rPr>
              <a:t>می‌شود.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>
                <a:cs typeface="B Yagut" panose="00000400000000000000" pitchFamily="2" charset="-78"/>
              </a:rPr>
              <a:t>یکی از مهمترین و شایع‌ترین عوارض </a:t>
            </a:r>
            <a:r>
              <a:rPr lang="fa-IR" sz="2500" dirty="0" smtClean="0">
                <a:cs typeface="B Yagut" panose="00000400000000000000" pitchFamily="2" charset="-78"/>
              </a:rPr>
              <a:t>در مرحله سوم وچهارم زایمان، </a:t>
            </a:r>
            <a:r>
              <a:rPr lang="fa-IR" sz="2500" dirty="0">
                <a:cs typeface="B Yagut" panose="00000400000000000000" pitchFamily="2" charset="-78"/>
              </a:rPr>
              <a:t>خونریزی است.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خروج </a:t>
            </a:r>
            <a:r>
              <a:rPr lang="fa-IR" sz="2500" dirty="0">
                <a:cs typeface="B Yagut" panose="00000400000000000000" pitchFamily="2" charset="-78"/>
              </a:rPr>
              <a:t>خون از کانال زایمانی به میزان بیش از 500 میلی‌لیتر پس از زایمان، </a:t>
            </a:r>
            <a:r>
              <a:rPr lang="fa-IR" sz="2500" dirty="0" smtClean="0">
                <a:cs typeface="B Yagut" panose="00000400000000000000" pitchFamily="2" charset="-78"/>
              </a:rPr>
              <a:t>خونریزی پس از زایمان گفته میشود.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cs typeface="B Yagut" panose="00000400000000000000" pitchFamily="2" charset="-78"/>
              </a:rPr>
              <a:t>بعد از خروج کامل جفت ، باید مادر از نظر حال عمومی ، علایم حیاتی و جمع بودن رحم و میزان خونریزی بررسی شود.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fa-IR" sz="28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endParaRPr lang="en-US" sz="28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05"/>
    </mc:Choice>
    <mc:Fallback xmlns="">
      <p:transition spd="slow" advTm="5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پرسش و تمرین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3382963"/>
          </a:xfrm>
        </p:spPr>
        <p:txBody>
          <a:bodyPr>
            <a:normAutofit/>
          </a:bodyPr>
          <a:lstStyle/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در بعد از زایمان در لمس رحم متوجه شلی رحم میشوید اقدامات لازم را بطور کامل توضیح دهید .</a:t>
            </a: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ماساژ خارجی رحم را جهت جلوگیری از خونریزی پس از زایمان توضیح دهید.</a:t>
            </a: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بعد از خروج جفت ، در بررسی وضعیت رحم و خونریزی به چه نکاتی باید دقت کرد ؟</a:t>
            </a:r>
          </a:p>
          <a:p>
            <a:pPr lvl="0"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itchFamily="2" charset="-78"/>
              </a:rPr>
              <a:t>در معاینه جفت وپردهای جنینی و بند </a:t>
            </a:r>
            <a:r>
              <a:rPr lang="fa-IR" sz="2500" smtClean="0">
                <a:cs typeface="B Yagut" pitchFamily="2" charset="-78"/>
              </a:rPr>
              <a:t>ناف چگونه متوجه میشوید که جفت بطور کامل خارج شده و بند ناف نرمال است ؟</a:t>
            </a:r>
            <a:endParaRPr lang="fa-IR" sz="2500" dirty="0" smtClean="0">
              <a:cs typeface="B Yagut" pitchFamily="2" charset="-78"/>
            </a:endParaRPr>
          </a:p>
          <a:p>
            <a:pPr lvl="0" algn="r" rtl="1">
              <a:buFont typeface="Wingdings" panose="05000000000000000000" pitchFamily="2" charset="2"/>
              <a:buChar char="Ø"/>
            </a:pPr>
            <a:endParaRPr lang="en-US" sz="25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73"/>
    </mc:Choice>
    <mc:Fallback xmlns="">
      <p:transition spd="slow" advTm="44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پرسش و تمرین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1" y="2056103"/>
            <a:ext cx="8915400" cy="4648200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کدام عبارت در مورد خونریزی پس از زایمان</a:t>
            </a:r>
            <a:r>
              <a:rPr lang="fa-IR" sz="2800" u="sng" dirty="0" smtClean="0">
                <a:cs typeface="B Yagut" pitchFamily="2" charset="-78"/>
              </a:rPr>
              <a:t> نادرست</a:t>
            </a:r>
            <a:r>
              <a:rPr lang="fa-IR" sz="2800" dirty="0" smtClean="0">
                <a:cs typeface="B Yagut" pitchFamily="2" charset="-78"/>
              </a:rPr>
              <a:t> است</a:t>
            </a:r>
            <a:r>
              <a:rPr lang="fa-IR" sz="2500" b="1" dirty="0" smtClean="0">
                <a:cs typeface="B Yagut" pitchFamily="2" charset="-78"/>
              </a:rPr>
              <a:t>.</a:t>
            </a:r>
            <a:endParaRPr lang="en-US" sz="25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الف- اولین اقدام در خونریزی پس از زایمان لمس رحم مادر است.</a:t>
            </a:r>
            <a:endParaRPr lang="en-US" sz="23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ب- ماساژ خارجی رحم در صورت شل بودن قله رحم داده می شود.</a:t>
            </a:r>
            <a:endParaRPr lang="en-US" sz="23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ج-</a:t>
            </a:r>
            <a:r>
              <a:rPr lang="en-US" sz="2300" dirty="0" smtClean="0">
                <a:cs typeface="B Yagut" pitchFamily="2" charset="-78"/>
              </a:rPr>
              <a:t> </a:t>
            </a:r>
            <a:r>
              <a:rPr lang="fa-IR" sz="2300" dirty="0" smtClean="0">
                <a:cs typeface="B Yagut" pitchFamily="2" charset="-78"/>
              </a:rPr>
              <a:t>تحریک بیش از حد رحم پس از زایمان موجب جمع شدن و سفتی رحم می شود.</a:t>
            </a:r>
            <a:endParaRPr lang="en-US" sz="23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د- ماساژ شدید رحم موجب افتادگی رحم می شود.</a:t>
            </a:r>
            <a:endParaRPr lang="en-US" sz="2300" dirty="0" smtClean="0">
              <a:cs typeface="B Yagut" pitchFamily="2" charset="-78"/>
            </a:endParaRPr>
          </a:p>
          <a:p>
            <a:pPr algn="r" rtl="1"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عمده ترین دلیل خونریزی پس از زایمان چیست ؟</a:t>
            </a:r>
            <a:endParaRPr lang="en-US" sz="28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400" b="1" dirty="0" smtClean="0"/>
              <a:t>  </a:t>
            </a:r>
            <a:r>
              <a:rPr lang="fa-IR" sz="2300" dirty="0" smtClean="0">
                <a:cs typeface="B Yagut" pitchFamily="2" charset="-78"/>
              </a:rPr>
              <a:t>الف - پارگی مهبل </a:t>
            </a:r>
            <a:endParaRPr lang="en-US" sz="23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  ب - اختلال انعقادی      </a:t>
            </a:r>
            <a:endParaRPr lang="en-US" sz="23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  ج - شلی رحم  </a:t>
            </a:r>
            <a:endParaRPr lang="en-US" sz="2300" dirty="0" smtClean="0">
              <a:cs typeface="B Yagut" pitchFamily="2" charset="-78"/>
            </a:endParaRPr>
          </a:p>
          <a:p>
            <a:pPr algn="r" rtl="1">
              <a:buNone/>
            </a:pPr>
            <a:r>
              <a:rPr lang="fa-IR" sz="2300" dirty="0" smtClean="0">
                <a:cs typeface="B Yagut" pitchFamily="2" charset="-78"/>
              </a:rPr>
              <a:t>  د - خروج نا کامل جفت</a:t>
            </a:r>
            <a:endParaRPr lang="en-US" sz="2300" dirty="0" smtClean="0">
              <a:cs typeface="B Yagut" pitchFamily="2" charset="-78"/>
            </a:endParaRPr>
          </a:p>
          <a:p>
            <a:pPr algn="r" rtl="1">
              <a:buNone/>
            </a:pPr>
            <a:endParaRPr lang="en-US" sz="2300" dirty="0" smtClean="0">
              <a:cs typeface="B Yagut" pitchFamily="2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16"/>
    </mc:Choice>
    <mc:Fallback xmlns="">
      <p:transition spd="slow" advTm="5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منابع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133599"/>
            <a:ext cx="8534400" cy="4267201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واحد </a:t>
            </a:r>
            <a:r>
              <a:rPr lang="fa-IR" sz="2800" dirty="0">
                <a:cs typeface="B Yagut" pitchFamily="2" charset="-78"/>
              </a:rPr>
              <a:t>آموزش بهورزی / جزوه سلامت مادران / از مجموعه جزوات مراکز آموزش بهورزی دانشگاه علوم پزشکی مشهد / 1395</a:t>
            </a:r>
          </a:p>
          <a:p>
            <a:pPr algn="r" rtl="1">
              <a:buFont typeface="Wingdings" panose="05000000000000000000" pitchFamily="2" charset="2"/>
              <a:buChar char="q"/>
            </a:pPr>
            <a:endParaRPr lang="fa-IR" sz="2800" dirty="0">
              <a:cs typeface="B Yagut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دفتر </a:t>
            </a:r>
            <a:r>
              <a:rPr lang="fa-IR" sz="2800" dirty="0">
                <a:cs typeface="B Yagut" pitchFamily="2" charset="-78"/>
              </a:rPr>
              <a:t>سلامت جمعیت ، خانواده و مدارس، اداره سلامت </a:t>
            </a:r>
            <a:r>
              <a:rPr lang="fa-IR" sz="2800" dirty="0" smtClean="0">
                <a:cs typeface="B Yagut" pitchFamily="2" charset="-78"/>
              </a:rPr>
              <a:t>مادران / </a:t>
            </a:r>
            <a:r>
              <a:rPr lang="fa-IR" sz="2800" dirty="0">
                <a:cs typeface="B Yagut" pitchFamily="2" charset="-78"/>
              </a:rPr>
              <a:t>کتاب مراقبت های ادغام یافته سلامت مادران ( راهنمای خدمات خارج بیمارستانی ) ویژه دانش </a:t>
            </a:r>
            <a:r>
              <a:rPr lang="fa-IR" sz="2800" dirty="0" smtClean="0">
                <a:cs typeface="B Yagut" pitchFamily="2" charset="-78"/>
              </a:rPr>
              <a:t>آموخته </a:t>
            </a:r>
            <a:r>
              <a:rPr lang="fa-IR" sz="2800" dirty="0">
                <a:cs typeface="B Yagut" pitchFamily="2" charset="-78"/>
              </a:rPr>
              <a:t>مامایی / وزارت بهداشت ، درمان و آموزش پزشکی / </a:t>
            </a:r>
            <a:r>
              <a:rPr lang="fa-IR" sz="2800" dirty="0" smtClean="0">
                <a:cs typeface="B Yagut" pitchFamily="2" charset="-78"/>
              </a:rPr>
              <a:t>1395</a:t>
            </a:r>
            <a:endParaRPr lang="fa-IR" sz="28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915400" cy="1828800"/>
          </a:xfrm>
        </p:spPr>
        <p:txBody>
          <a:bodyPr>
            <a:normAutofit/>
          </a:bodyPr>
          <a:lstStyle/>
          <a:p>
            <a:pPr algn="ctr"/>
            <a:r>
              <a:rPr lang="fa-IR" sz="4400" dirty="0" smtClean="0">
                <a:cs typeface="B Yagut" panose="00000400000000000000" pitchFamily="2" charset="-78"/>
              </a:rPr>
              <a:t>لطفا نظرات و پیشنهادات خود پیرامون این بسته آموزشی را به آدرس زیر ارسال کنید</a:t>
            </a:r>
            <a:endParaRPr lang="en-US" sz="44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2400"/>
            <a:ext cx="7886700" cy="2214562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endParaRPr lang="fa-IR" dirty="0" smtClean="0">
              <a:cs typeface="B Yagut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q"/>
            </a:pPr>
            <a:r>
              <a:rPr lang="fa-IR" sz="3200" dirty="0" smtClean="0">
                <a:cs typeface="B Yagut" panose="00000400000000000000" pitchFamily="2" charset="-78"/>
              </a:rPr>
              <a:t>معاونت بهداشتی دانشگاه علوم پزشکی مشهد </a:t>
            </a:r>
          </a:p>
          <a:p>
            <a:pPr marL="0" indent="0" algn="ctr" rtl="1"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واحد آموزش بهورزی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39"/>
    </mc:Choice>
    <mc:Fallback xmlns="">
      <p:transition spd="slow" advTm="1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71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cs typeface="B Yagut" pitchFamily="2" charset="-78"/>
              </a:rPr>
              <a:t>اهداف آموزشی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81200"/>
            <a:ext cx="8610600" cy="4495800"/>
          </a:xfrm>
        </p:spPr>
        <p:txBody>
          <a:bodyPr>
            <a:noAutofit/>
          </a:bodyPr>
          <a:lstStyle/>
          <a:p>
            <a:pPr algn="r" rtl="1"/>
            <a:r>
              <a:rPr lang="fa-IR" sz="2800" dirty="0" smtClean="0">
                <a:solidFill>
                  <a:schemeClr val="tx1"/>
                </a:solidFill>
                <a:cs typeface="B Yagut" panose="00000400000000000000" pitchFamily="2" charset="-78"/>
              </a:rPr>
              <a:t>پس از مطالعه این بخش انتظار می‌رود فراگیران بتوانند:</a:t>
            </a:r>
          </a:p>
          <a:p>
            <a:pPr algn="r" rtl="1"/>
            <a:r>
              <a:rPr lang="fa-IR" sz="2800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جفت را بطور کامل بررسی نمایند.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 نحوه انجام ماساژ رحمی را توضیح دهید .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مراقبت و ارزیابی مادر را در مرحله سوم زایمان بیان نمایند. </a:t>
            </a:r>
          </a:p>
          <a:p>
            <a:pPr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مراقبت و ارزیابی مادر را در مرحله چهارم زایمان بیان نمایند. </a:t>
            </a:r>
          </a:p>
          <a:p>
            <a:pPr lvl="0" algn="r" rtl="1">
              <a:buFont typeface="Wingdings" pitchFamily="2" charset="2"/>
              <a:buChar char="Ø"/>
            </a:pPr>
            <a:r>
              <a:rPr lang="fa-IR" sz="2500" dirty="0" smtClean="0">
                <a:solidFill>
                  <a:schemeClr val="tx1"/>
                </a:solidFill>
                <a:cs typeface="B Yagut" pitchFamily="2" charset="-78"/>
              </a:rPr>
              <a:t>موارد خطر در زمان بلافاصله پس از زایمان برای مادر را نام ببرید.</a:t>
            </a:r>
            <a:r>
              <a:rPr lang="ar-SA" sz="2500" dirty="0" smtClean="0">
                <a:solidFill>
                  <a:schemeClr val="tx1"/>
                </a:solidFill>
                <a:cs typeface="B Yagut" pitchFamily="2" charset="-78"/>
              </a:rPr>
              <a:t> </a:t>
            </a:r>
            <a:endParaRPr lang="fa-IR" sz="2500" dirty="0" smtClean="0">
              <a:solidFill>
                <a:schemeClr val="tx1"/>
              </a:solidFill>
              <a:cs typeface="B Yagut" pitchFamily="2" charset="-78"/>
            </a:endParaRPr>
          </a:p>
          <a:p>
            <a:pPr marL="342900" lvl="0" indent="-342900" algn="just" rtl="1">
              <a:buFont typeface="Wingdings" pitchFamily="2" charset="2"/>
              <a:buChar char="Ø"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62"/>
    </mc:Choice>
    <mc:Fallback xmlns="">
      <p:transition spd="slow" advTm="28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fa-IR" dirty="0" smtClean="0">
                <a:cs typeface="B Yagut" pitchFamily="2" charset="-78"/>
              </a:rPr>
              <a:t>فهرست عناوین 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4114800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مقدمه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sz="3600" dirty="0">
                <a:cs typeface="B Yagut" pitchFamily="2" charset="-78"/>
              </a:rPr>
              <a:t>مراقبت </a:t>
            </a:r>
            <a:r>
              <a:rPr lang="fa-IR" sz="3600" dirty="0" smtClean="0">
                <a:cs typeface="B Yagut" pitchFamily="2" charset="-78"/>
              </a:rPr>
              <a:t>از مادر </a:t>
            </a:r>
            <a:r>
              <a:rPr lang="fa-IR" sz="3600" dirty="0">
                <a:cs typeface="B Yagut" pitchFamily="2" charset="-78"/>
              </a:rPr>
              <a:t>در مرحله سوم زایمان 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بررسی جفت و پرده ها و بند ناف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احتباس جفت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شل </a:t>
            </a:r>
            <a:r>
              <a:rPr lang="fa-IR" sz="3600" dirty="0">
                <a:cs typeface="B Yagut" pitchFamily="2" charset="-78"/>
              </a:rPr>
              <a:t>بودن </a:t>
            </a:r>
            <a:r>
              <a:rPr lang="fa-IR" sz="3600" dirty="0" smtClean="0">
                <a:cs typeface="B Yagut" pitchFamily="2" charset="-78"/>
              </a:rPr>
              <a:t>رحم 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ماساژ </a:t>
            </a:r>
            <a:r>
              <a:rPr lang="fa-IR" sz="3600" dirty="0">
                <a:cs typeface="B Yagut" pitchFamily="2" charset="-78"/>
              </a:rPr>
              <a:t>خارجی رحم برای کنترل خونریزی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sz="3600" dirty="0" smtClean="0">
                <a:cs typeface="B Yagut" pitchFamily="2" charset="-78"/>
              </a:rPr>
              <a:t>وارونگی رحم</a:t>
            </a:r>
          </a:p>
          <a:p>
            <a:pPr algn="r">
              <a:lnSpc>
                <a:spcPct val="120000"/>
              </a:lnSpc>
              <a:buNone/>
            </a:pPr>
            <a:endParaRPr lang="fa-IR" sz="4100" dirty="0" smtClean="0">
              <a:cs typeface="B Yagut" pitchFamily="2" charset="-78"/>
            </a:endParaRPr>
          </a:p>
          <a:p>
            <a:pPr algn="r">
              <a:lnSpc>
                <a:spcPct val="120000"/>
              </a:lnSpc>
              <a:buNone/>
            </a:pPr>
            <a:endParaRPr lang="fa-IR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3490"/>
    </mc:Choice>
    <mc:Fallback xmlns="">
      <p:transition spd="slow" advTm="2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>
                <a:cs typeface="B Yagut" pitchFamily="2" charset="-78"/>
              </a:rPr>
              <a:t>فهرست عناوین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مراقبت  </a:t>
            </a:r>
            <a:r>
              <a:rPr lang="fa-IR" dirty="0" smtClean="0">
                <a:cs typeface="B Yagut" pitchFamily="2" charset="-78"/>
              </a:rPr>
              <a:t>از مادر </a:t>
            </a:r>
            <a:r>
              <a:rPr lang="fa-IR" dirty="0">
                <a:cs typeface="B Yagut" pitchFamily="2" charset="-78"/>
              </a:rPr>
              <a:t>در مرحله چهارم زایمان 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بررسی حال عمومی مادر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کنترل علایم حیاتی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بررسی وضعیت رحم و میزان خونریزی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خونریزی پس از زایمان 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خلاصه و نتیجه گیری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پرسش و تمرین </a:t>
            </a:r>
          </a:p>
          <a:p>
            <a:pPr algn="r" rtl="1">
              <a:lnSpc>
                <a:spcPct val="12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منابع</a:t>
            </a:r>
          </a:p>
          <a:p>
            <a:pPr algn="r" rtl="1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4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98"/>
    </mc:Choice>
    <mc:Fallback xmlns="">
      <p:transition spd="slow" advTm="28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fa-IR" dirty="0" smtClean="0">
                <a:cs typeface="B Yagut" pitchFamily="2" charset="-78"/>
              </a:rPr>
              <a:t>مقدمه</a:t>
            </a:r>
            <a:endParaRPr lang="en-US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763000" cy="3687763"/>
          </a:xfrm>
        </p:spPr>
        <p:txBody>
          <a:bodyPr>
            <a:normAutofit/>
          </a:bodyPr>
          <a:lstStyle/>
          <a:p>
            <a:pPr algn="r" rtl="1">
              <a:buFont typeface="Wingdings" panose="05000000000000000000" pitchFamily="2" charset="2"/>
              <a:buChar char="q"/>
            </a:pPr>
            <a:r>
              <a:rPr lang="fa-IR" sz="2800" dirty="0" smtClean="0">
                <a:cs typeface="B Yagut" pitchFamily="2" charset="-78"/>
              </a:rPr>
              <a:t> در سرتاسر جهان خونریزی به عنوان مهمترین عامل مرگ مادری شناسایی شده وحدود نیمی از تمام مرگ های بعد از زایمان در کشورهای در حال توسعه ، به این علت رخ میدهند، لذا مراقبت های مادر بلافاصله بعد از زایمان آشکارتر شده و کنترل مادر در پس از زایمان به اندازه مراقبت های بارداری از اهمیت ویژه ای در برنامه های سلامت هر کشور برخودار است. </a:t>
            </a:r>
            <a:endParaRPr lang="en-US" sz="28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2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10"/>
    </mc:Choice>
    <mc:Fallback xmlns="">
      <p:transition spd="slow" advTm="6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anose="00000400000000000000" pitchFamily="2" charset="-78"/>
              </a:rPr>
              <a:t>مراقبت از مادر در مرحله سوم زایمان 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Content Placeholder 7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3" r="11010" b="8222"/>
          <a:stretch/>
        </p:blipFill>
        <p:spPr bwMode="auto">
          <a:xfrm rot="16200000">
            <a:off x="3404031" y="-1118032"/>
            <a:ext cx="2335941" cy="8839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31"/>
    </mc:Choice>
    <mc:Fallback xmlns="">
      <p:transition spd="slow" advTm="9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Yagut" panose="00000400000000000000" pitchFamily="2" charset="-78"/>
              </a:rPr>
              <a:t>بررسی جفت، پرده ها و بندناف</a:t>
            </a: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763000" cy="4830763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2500" dirty="0">
                <a:cs typeface="B Yagut" panose="00000400000000000000" pitchFamily="2" charset="-78"/>
              </a:rPr>
              <a:t>جفت از دو سطح تشکیل شده </a:t>
            </a:r>
            <a:r>
              <a:rPr lang="fa-IR" sz="2500" dirty="0" smtClean="0">
                <a:cs typeface="B Yagut" panose="00000400000000000000" pitchFamily="2" charset="-78"/>
              </a:rPr>
              <a:t>است</a:t>
            </a:r>
            <a:r>
              <a:rPr lang="fa-IR" sz="2500" dirty="0">
                <a:cs typeface="B Yagut" panose="00000400000000000000" pitchFamily="2" charset="-78"/>
              </a:rPr>
              <a:t> </a:t>
            </a:r>
            <a:r>
              <a:rPr lang="fa-IR" sz="2500" dirty="0" smtClean="0">
                <a:cs typeface="B Yagut" panose="00000400000000000000" pitchFamily="2" charset="-78"/>
              </a:rPr>
              <a:t>:</a:t>
            </a: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FF0000"/>
                </a:solidFill>
                <a:cs typeface="B Yagut" panose="00000400000000000000" pitchFamily="2" charset="-78"/>
              </a:rPr>
              <a:t>سطح </a:t>
            </a:r>
            <a:r>
              <a:rPr lang="fa-IR" sz="2500" dirty="0">
                <a:solidFill>
                  <a:srgbClr val="FF0000"/>
                </a:solidFill>
                <a:cs typeface="B Yagut" panose="00000400000000000000" pitchFamily="2" charset="-78"/>
              </a:rPr>
              <a:t>مادری جفت </a:t>
            </a:r>
            <a:endParaRPr lang="fa-IR" sz="2500" dirty="0" smtClean="0">
              <a:solidFill>
                <a:srgbClr val="FF0000"/>
              </a:solidFill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سطحی </a:t>
            </a:r>
            <a:r>
              <a:rPr lang="fa-IR" sz="2500" dirty="0">
                <a:cs typeface="B Yagut" panose="00000400000000000000" pitchFamily="2" charset="-78"/>
              </a:rPr>
              <a:t>که به دیواره رحم می‌چسبد </a:t>
            </a:r>
            <a:r>
              <a:rPr lang="fa-IR" sz="2500" dirty="0" smtClean="0">
                <a:cs typeface="B Yagut" panose="00000400000000000000" pitchFamily="2" charset="-78"/>
              </a:rPr>
              <a:t>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این </a:t>
            </a:r>
            <a:r>
              <a:rPr lang="fa-IR" sz="2500" dirty="0">
                <a:cs typeface="B Yagut" panose="00000400000000000000" pitchFamily="2" charset="-78"/>
              </a:rPr>
              <a:t>سطح معمولاً توسط شیارهای عمیقی به قسمت‌های نامنظمی تقسیم شده که حاوی رگ‌های خونی است.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برای </a:t>
            </a:r>
            <a:r>
              <a:rPr lang="fa-IR" sz="2500" dirty="0">
                <a:cs typeface="B Yagut" panose="00000400000000000000" pitchFamily="2" charset="-78"/>
              </a:rPr>
              <a:t>معاینه این سطح باید به سالم بودن تمام قسمت‌ها توجه کرد.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باقی </a:t>
            </a:r>
            <a:r>
              <a:rPr lang="fa-IR" sz="2500" dirty="0">
                <a:cs typeface="B Yagut" panose="00000400000000000000" pitchFamily="2" charset="-78"/>
              </a:rPr>
              <a:t>ماندن تمام یا حتی تکه‌ای از آن در داخل رحم موجب خونریزی شدید و حتی مرگ مادر می‌شود.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q"/>
            </a:pPr>
            <a:r>
              <a:rPr lang="fa-IR" sz="2500" dirty="0" smtClean="0">
                <a:solidFill>
                  <a:srgbClr val="FF0000"/>
                </a:solidFill>
                <a:cs typeface="B Yagut" panose="00000400000000000000" pitchFamily="2" charset="-78"/>
              </a:rPr>
              <a:t>سطح جنینی جفت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سطح </a:t>
            </a:r>
            <a:r>
              <a:rPr lang="fa-IR" sz="2500" dirty="0">
                <a:cs typeface="B Yagut" panose="00000400000000000000" pitchFamily="2" charset="-78"/>
              </a:rPr>
              <a:t>دیگر جفت که به بند ناف وصل است،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هر </a:t>
            </a:r>
            <a:r>
              <a:rPr lang="fa-IR" sz="2500" dirty="0">
                <a:cs typeface="B Yagut" panose="00000400000000000000" pitchFamily="2" charset="-78"/>
              </a:rPr>
              <a:t>دو سطح با پرده‌های جنینی پوشانده می‌شود.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>
              <a:cs typeface="B Yagut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 descr="C:\Users\behvarzib1\Desktop\اسحاق نیا\جفت.jpg"/>
          <p:cNvPicPr>
            <a:picLocks noChangeAspect="1" noChangeArrowheads="1"/>
          </p:cNvPicPr>
          <p:nvPr/>
        </p:nvPicPr>
        <p:blipFill rotWithShape="1">
          <a:blip r:embed="rId4"/>
          <a:srcRect t="2778" r="50000"/>
          <a:stretch/>
        </p:blipFill>
        <p:spPr bwMode="auto">
          <a:xfrm>
            <a:off x="0" y="4506532"/>
            <a:ext cx="2667000" cy="2225675"/>
          </a:xfrm>
          <a:prstGeom prst="rect">
            <a:avLst/>
          </a:prstGeom>
          <a:noFill/>
        </p:spPr>
      </p:pic>
      <p:pic>
        <p:nvPicPr>
          <p:cNvPr id="6" name="Picture 2" descr="C:\Users\behvarzib1\Desktop\اسحاق نیا\جفت.jpg"/>
          <p:cNvPicPr>
            <a:picLocks noChangeAspect="1" noChangeArrowheads="1"/>
          </p:cNvPicPr>
          <p:nvPr/>
        </p:nvPicPr>
        <p:blipFill rotWithShape="1">
          <a:blip r:embed="rId4"/>
          <a:srcRect l="49556" t="307"/>
          <a:stretch/>
        </p:blipFill>
        <p:spPr bwMode="auto">
          <a:xfrm>
            <a:off x="0" y="700088"/>
            <a:ext cx="2667000" cy="1966912"/>
          </a:xfrm>
          <a:prstGeom prst="rect">
            <a:avLst/>
          </a:prstGeom>
          <a:noFill/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97"/>
    </mc:Choice>
    <mc:Fallback xmlns="">
      <p:transition spd="slow" advTm="82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34400" cy="1066800"/>
          </a:xfrm>
        </p:spPr>
        <p:txBody>
          <a:bodyPr>
            <a:normAutofit fontScale="90000"/>
          </a:bodyPr>
          <a:lstStyle/>
          <a:p>
            <a:pPr rtl="1"/>
            <a:r>
              <a:rPr lang="fa-IR" sz="4000" dirty="0" smtClean="0">
                <a:cs typeface="B Yagut" panose="00000400000000000000" pitchFamily="2" charset="-78"/>
              </a:rPr>
              <a:t> ادامه بررسی جفت، پرده ها و بندناف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5181600"/>
          </a:xfrm>
        </p:spPr>
        <p:txBody>
          <a:bodyPr>
            <a:noAutofit/>
          </a:bodyPr>
          <a:lstStyle/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لازم است پرده‌ها را نیز از نظر سالم بودن و نداشتن پارگی بررسی کرد. </a:t>
            </a:r>
            <a:endParaRPr lang="fa-IR" sz="2500" dirty="0" smtClean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 smtClean="0">
                <a:cs typeface="B Yagut" panose="00000400000000000000" pitchFamily="2" charset="-78"/>
              </a:rPr>
              <a:t>پرده‌ها </a:t>
            </a:r>
            <a:r>
              <a:rPr lang="fa-IR" sz="2500" dirty="0">
                <a:cs typeface="B Yagut" panose="00000400000000000000" pitchFamily="2" charset="-78"/>
              </a:rPr>
              <a:t>علاوه بر پوشاندن کامل تمام جفت، بیش از یک سوم از سطح جفت نیز امتداد پیدا می‌کند.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 همچنین در بررسی جفت باید دقت شود که انتهای رگهای خونی آزاد نباشد. </a:t>
            </a:r>
          </a:p>
          <a:p>
            <a:pPr algn="r" rtl="1">
              <a:buFont typeface="Wingdings" panose="05000000000000000000" pitchFamily="2" charset="2"/>
              <a:buChar char="Ø"/>
            </a:pPr>
            <a:r>
              <a:rPr lang="fa-IR" sz="2500" dirty="0">
                <a:cs typeface="B Yagut" panose="00000400000000000000" pitchFamily="2" charset="-78"/>
              </a:rPr>
              <a:t>طول بند ناف متفاوت است ولی در بند ناف، مقطع 3 رگ (دو سرخ رگ یا شریان به شکل دایره‌های کوچک و یک سیاه رگ یا ورید به شکل دایره‌ای بزرگتر) مشخص است.</a:t>
            </a:r>
            <a:endParaRPr lang="en-US" sz="2500" dirty="0">
              <a:cs typeface="B Yagut" panose="00000400000000000000" pitchFamily="2" charset="-78"/>
            </a:endParaRPr>
          </a:p>
          <a:p>
            <a:pPr algn="r" rtl="1">
              <a:buFont typeface="Wingdings" panose="05000000000000000000" pitchFamily="2" charset="2"/>
              <a:buChar char="Ø"/>
            </a:pPr>
            <a:endParaRPr lang="fa-IR" sz="2500" dirty="0">
              <a:cs typeface="B Yagut" panose="00000400000000000000" pitchFamily="2" charset="-78"/>
            </a:endParaRPr>
          </a:p>
          <a:p>
            <a:pPr marL="0" indent="0" algn="r" rtl="1">
              <a:buNone/>
            </a:pPr>
            <a:endParaRPr lang="en-US" sz="2800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DBDEF-C9A7-4ABC-9E1A-F63D2C20D5C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4191000"/>
            <a:ext cx="3005137" cy="253047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75"/>
    </mc:Choice>
    <mc:Fallback xmlns="">
      <p:transition spd="slow" advTm="98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مشهد</_x062f__x0627__x0646__x0634__x06af__x0627__x0647_>
    <_x0646__x0648__x0639__x0020__x062d__x06cc__x0637__x0647_ xmlns="12fdc5dc-769e-4543-b10d-fbea3dac4417">مراقبت‌هاي ادغام يافته سلامت مادران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5NN7CDR5NKU2-831-1174</_dlc_DocId>
    <_dlc_DocIdUrl xmlns="1047730d-92e1-4018-9084-d932fd3a7f58">
      <Url>http://www.health.gov.ir/hnd/_layouts/DocIdRedir.aspx?ID=5NN7CDR5NKU2-831-1174</Url>
      <Description>5NN7CDR5NKU2-831-1174</Description>
    </_dlc_DocIdUrl>
  </documentManagement>
</p:properties>
</file>

<file path=customXml/itemProps1.xml><?xml version="1.0" encoding="utf-8"?>
<ds:datastoreItem xmlns:ds="http://schemas.openxmlformats.org/officeDocument/2006/customXml" ds:itemID="{9C7D5E63-C8F3-42F3-997B-3125435009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ED7EDB-7B37-46AA-8053-F4FD4A60B10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BC0C021-A6B3-4930-9780-840061F760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671A9B3-BAC1-4D91-BB1D-18EC7D00B387}">
  <ds:schemaRefs>
    <ds:schemaRef ds:uri="http://purl.org/dc/terms/"/>
    <ds:schemaRef ds:uri="http://purl.org/dc/dcmitype/"/>
    <ds:schemaRef ds:uri="http://schemas.microsoft.com/office/2006/metadata/properties"/>
    <ds:schemaRef ds:uri="http://www.w3.org/XML/1998/namespace"/>
    <ds:schemaRef ds:uri="12fdc5dc-769e-4543-b10d-fbea3dac4417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2725</TotalTime>
  <Words>1548</Words>
  <Application>Microsoft Office PowerPoint</Application>
  <PresentationFormat>On-screen Show (4:3)</PresentationFormat>
  <Paragraphs>172</Paragraphs>
  <Slides>24</Slides>
  <Notes>4</Notes>
  <HiddenSlides>0</HiddenSlides>
  <MMClips>23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B Yagut</vt:lpstr>
      <vt:lpstr>Calibri</vt:lpstr>
      <vt:lpstr>Times New Roman</vt:lpstr>
      <vt:lpstr>Wingdings</vt:lpstr>
      <vt:lpstr>Office Theme</vt:lpstr>
      <vt:lpstr>آشنایی با مراقبت های مادر بلافاصله بعد  از زایمان و معاینه جفت  ( قسمت اول : مراقبت مادر در مرحله سوم و چهارم زایمان  ) </vt:lpstr>
      <vt:lpstr>مشخصات سند</vt:lpstr>
      <vt:lpstr>اهداف آموزشی</vt:lpstr>
      <vt:lpstr>فهرست عناوین </vt:lpstr>
      <vt:lpstr>فهرست عناوین </vt:lpstr>
      <vt:lpstr>مقدمه</vt:lpstr>
      <vt:lpstr>مراقبت از مادر در مرحله سوم زایمان </vt:lpstr>
      <vt:lpstr>بررسی جفت، پرده ها و بندناف </vt:lpstr>
      <vt:lpstr> ادامه بررسی جفت، پرده ها و بندناف </vt:lpstr>
      <vt:lpstr>احتباس جفت</vt:lpstr>
      <vt:lpstr>شل بودن رحم</vt:lpstr>
      <vt:lpstr>ماساژ خارجی رحم برای کنترل خونریزی</vt:lpstr>
      <vt:lpstr>وارونگی رحم</vt:lpstr>
      <vt:lpstr>مراقبت از مادر در مرحله چهارم زایمان</vt:lpstr>
      <vt:lpstr>بررسی حال عمومی مادر</vt:lpstr>
      <vt:lpstr>کنترل علائم حیاتی</vt:lpstr>
      <vt:lpstr>بررسی وضعیت رحم و میزان خونریزی</vt:lpstr>
      <vt:lpstr>خونریزی پس از زایمان</vt:lpstr>
      <vt:lpstr>بررسی کانال زایمان</vt:lpstr>
      <vt:lpstr>خلاصه و نتیجه گیری</vt:lpstr>
      <vt:lpstr>پرسش و تمرین</vt:lpstr>
      <vt:lpstr>پرسش و تمرین</vt:lpstr>
      <vt:lpstr>منابع </vt:lpstr>
      <vt:lpstr>لطفا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مراقبت های مادر بلافاصله بعد از زایمان و معاینه جفت</dc:title>
  <dc:creator>behvarzib1</dc:creator>
  <cp:lastModifiedBy>Sima Jalali</cp:lastModifiedBy>
  <cp:revision>293</cp:revision>
  <dcterms:created xsi:type="dcterms:W3CDTF">2020-04-19T08:34:13Z</dcterms:created>
  <dcterms:modified xsi:type="dcterms:W3CDTF">2020-12-06T08:05:27Z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618cf068-2133-4566-9dec-ed602a33025f</vt:lpwstr>
  </property>
</Properties>
</file>